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6"/>
  </p:notesMasterIdLst>
  <p:handoutMasterIdLst>
    <p:handoutMasterId r:id="rId17"/>
  </p:handoutMasterIdLst>
  <p:sldIdLst>
    <p:sldId id="256" r:id="rId5"/>
    <p:sldId id="258" r:id="rId6"/>
    <p:sldId id="283" r:id="rId7"/>
    <p:sldId id="259" r:id="rId8"/>
    <p:sldId id="260" r:id="rId9"/>
    <p:sldId id="265" r:id="rId10"/>
    <p:sldId id="284" r:id="rId11"/>
    <p:sldId id="262" r:id="rId12"/>
    <p:sldId id="286" r:id="rId13"/>
    <p:sldId id="287" r:id="rId14"/>
    <p:sldId id="288"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FD32D-9A62-4283-96C6-6A53EA270770}" v="4" dt="2019-11-09T02:56:43.352"/>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68" d="100"/>
          <a:sy n="68" d="100"/>
        </p:scale>
        <p:origin x="84" y="96"/>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11/8/2019</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11/8/2019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oquemegustavivir.blogspot.com/2011/02/palomitas-de-maiz.html" TargetMode="External"/><Relationship Id="rId2" Type="http://schemas.openxmlformats.org/officeDocument/2006/relationships/image" Target="../media/image15.JP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p:txBody>
          <a:bodyPr>
            <a:normAutofit fontScale="90000"/>
          </a:bodyPr>
          <a:lstStyle/>
          <a:p>
            <a:r>
              <a:rPr lang="en-US" dirty="0"/>
              <a:t>Obscure Movie Recommendation Engine</a:t>
            </a:r>
            <a:endParaRPr lang="ru-RU"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p:txBody>
          <a:bodyPr>
            <a:normAutofit fontScale="62500" lnSpcReduction="20000"/>
          </a:bodyPr>
          <a:lstStyle/>
          <a:p>
            <a:r>
              <a:rPr lang="en-US" dirty="0"/>
              <a:t>Nathan Gardner</a:t>
            </a:r>
          </a:p>
          <a:p>
            <a:r>
              <a:rPr lang="en-US" dirty="0"/>
              <a:t>BAS 479</a:t>
            </a:r>
            <a:endParaRPr lang="ru-RU" dirty="0"/>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5EC88EDC-DE1B-4E22-AB2A-B461D5C81354}"/>
              </a:ext>
            </a:extLst>
          </p:cNvPr>
          <p:cNvSpPr>
            <a:spLocks noGrp="1"/>
          </p:cNvSpPr>
          <p:nvPr>
            <p:ph type="dt" sz="half" idx="10"/>
          </p:nvPr>
        </p:nvSpPr>
        <p:spPr>
          <a:xfrm>
            <a:off x="10016836" y="5878720"/>
            <a:ext cx="1336964" cy="298800"/>
          </a:xfrm>
          <a:prstGeom prst="rect">
            <a:avLst/>
          </a:prstGeom>
        </p:spPr>
        <p:txBody>
          <a:bodyPr anchor="ctr">
            <a:normAutofit/>
          </a:bodyPr>
          <a:lstStyle/>
          <a:p>
            <a:pPr>
              <a:spcAft>
                <a:spcPts val="600"/>
              </a:spcAft>
            </a:pPr>
            <a:r>
              <a:rPr lang="en-US"/>
              <a:t>11.07.2019</a:t>
            </a:r>
          </a:p>
        </p:txBody>
      </p:sp>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839788" y="457200"/>
            <a:ext cx="3932237" cy="1600200"/>
          </a:xfrm>
          <a:prstGeom prst="rect">
            <a:avLst/>
          </a:prstGeom>
        </p:spPr>
        <p:txBody>
          <a:bodyPr anchor="b">
            <a:normAutofit/>
          </a:bodyPr>
          <a:lstStyle/>
          <a:p>
            <a:r>
              <a:rPr lang="en-US"/>
              <a:t>Potential Improvements</a:t>
            </a:r>
            <a:br>
              <a:rPr lang="en-US"/>
            </a:br>
            <a:endParaRPr lang="en-US" dirty="0"/>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sz="half" idx="2"/>
          </p:nvPr>
        </p:nvSpPr>
        <p:spPr>
          <a:xfrm>
            <a:off x="839788" y="2057400"/>
            <a:ext cx="3932237" cy="3811588"/>
          </a:xfrm>
          <a:prstGeom prst="rect">
            <a:avLst/>
          </a:prstGeom>
        </p:spPr>
        <p:txBody>
          <a:bodyPr>
            <a:normAutofit/>
          </a:bodyPr>
          <a:lstStyle/>
          <a:p>
            <a:pPr marL="285750" indent="-285750">
              <a:buFont typeface="Arial" panose="020B0604020202020204" pitchFamily="34" charset="0"/>
              <a:buChar char="•"/>
            </a:pPr>
            <a:r>
              <a:rPr lang="en-US" dirty="0"/>
              <a:t>The ability to order the data by confidence and then popularity</a:t>
            </a:r>
          </a:p>
          <a:p>
            <a:pPr marL="285750" indent="-285750">
              <a:buFont typeface="Arial" panose="020B0604020202020204" pitchFamily="34" charset="0"/>
              <a:buChar char="•"/>
            </a:pPr>
            <a:r>
              <a:rPr lang="en-US" dirty="0"/>
              <a:t>Improved search ability/automatic input into likes list</a:t>
            </a:r>
          </a:p>
          <a:p>
            <a:pPr marL="285750" indent="-285750">
              <a:buFont typeface="Arial" panose="020B0604020202020204" pitchFamily="34" charset="0"/>
              <a:buChar char="•"/>
            </a:pPr>
            <a:r>
              <a:rPr lang="en-US" dirty="0"/>
              <a:t>The ability to only recommend movies of a certain genre or from a time period</a:t>
            </a:r>
          </a:p>
          <a:p>
            <a:pPr marL="285750" indent="-285750">
              <a:buFont typeface="Arial" panose="020B0604020202020204" pitchFamily="34" charset="0"/>
              <a:buChar char="•"/>
            </a:pPr>
            <a:r>
              <a:rPr lang="en-US" dirty="0"/>
              <a:t>Boxplots showing the rating distributions for each movie. (This could be summary statistics for each recommended movie, too)</a:t>
            </a:r>
          </a:p>
          <a:p>
            <a:pPr marL="285750" indent="-285750">
              <a:buFont typeface="Arial" panose="020B0604020202020204" pitchFamily="34" charset="0"/>
              <a:buChar char="•"/>
            </a:pPr>
            <a:r>
              <a:rPr lang="en-US" dirty="0"/>
              <a:t>Links to either the IMDB or TMDB pages for the movies</a:t>
            </a:r>
          </a:p>
          <a:p>
            <a:pPr marL="285750" indent="-285750">
              <a:buFont typeface="Arial" panose="020B0604020202020204" pitchFamily="34" charset="0"/>
              <a:buChar char="•"/>
            </a:pPr>
            <a:endParaRPr lang="en-US" dirty="0"/>
          </a:p>
          <a:p>
            <a:endParaRPr lang="en-US" dirty="0"/>
          </a:p>
        </p:txBody>
      </p:sp>
      <p:pic>
        <p:nvPicPr>
          <p:cNvPr id="20" name="Picture Placeholder 19">
            <a:extLst>
              <a:ext uri="{FF2B5EF4-FFF2-40B4-BE49-F238E27FC236}">
                <a16:creationId xmlns:a16="http://schemas.microsoft.com/office/drawing/2014/main" id="{61169563-0C6E-483D-91B6-7AB8952A8FA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p:blipFill>
        <p:spPr>
          <a:xfrm>
            <a:off x="5183188" y="728822"/>
            <a:ext cx="6172200" cy="4860607"/>
          </a:xfrm>
          <a:prstGeom prst="rect">
            <a:avLst/>
          </a:prstGeom>
          <a:noFill/>
        </p:spPr>
      </p:pic>
    </p:spTree>
    <p:extLst>
      <p:ext uri="{BB962C8B-B14F-4D97-AF65-F5344CB8AC3E}">
        <p14:creationId xmlns:p14="http://schemas.microsoft.com/office/powerpoint/2010/main" val="84743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C1833-7B59-4A6E-96C1-1C7C1F06380B}"/>
              </a:ext>
            </a:extLst>
          </p:cNvPr>
          <p:cNvSpPr>
            <a:spLocks noGrp="1"/>
          </p:cNvSpPr>
          <p:nvPr>
            <p:ph type="title"/>
          </p:nvPr>
        </p:nvSpPr>
        <p:spPr>
          <a:xfrm>
            <a:off x="838200" y="365126"/>
            <a:ext cx="10515600" cy="652969"/>
          </a:xfrm>
          <a:prstGeom prst="rect">
            <a:avLst/>
          </a:prstGeom>
        </p:spPr>
        <p:txBody>
          <a:bodyPr anchor="ctr">
            <a:normAutofit/>
          </a:bodyPr>
          <a:lstStyle/>
          <a:p>
            <a:r>
              <a:rPr lang="en-US" dirty="0"/>
              <a:t>Bonus! GUI for Recommendation Engine</a:t>
            </a:r>
          </a:p>
        </p:txBody>
      </p:sp>
      <p:sp>
        <p:nvSpPr>
          <p:cNvPr id="4" name="Date Placeholder 3">
            <a:extLst>
              <a:ext uri="{FF2B5EF4-FFF2-40B4-BE49-F238E27FC236}">
                <a16:creationId xmlns:a16="http://schemas.microsoft.com/office/drawing/2014/main" id="{9769C380-5964-448F-AF4A-41AFF102A2B1}"/>
              </a:ext>
            </a:extLst>
          </p:cNvPr>
          <p:cNvSpPr>
            <a:spLocks noGrp="1"/>
          </p:cNvSpPr>
          <p:nvPr>
            <p:ph type="dt" sz="half" idx="10"/>
          </p:nvPr>
        </p:nvSpPr>
        <p:spPr>
          <a:xfrm>
            <a:off x="10016836" y="5878720"/>
            <a:ext cx="1336964" cy="298800"/>
          </a:xfrm>
          <a:prstGeom prst="rect">
            <a:avLst/>
          </a:prstGeom>
        </p:spPr>
        <p:txBody>
          <a:bodyPr anchor="ctr">
            <a:normAutofit/>
          </a:bodyPr>
          <a:lstStyle/>
          <a:p>
            <a:pPr>
              <a:spcAft>
                <a:spcPts val="600"/>
              </a:spcAft>
            </a:pPr>
            <a:r>
              <a:rPr lang="en-US" dirty="0"/>
              <a:t>11</a:t>
            </a:r>
            <a:r>
              <a:rPr lang="en-US" noProof="0" dirty="0"/>
              <a:t>.07.2019</a:t>
            </a:r>
          </a:p>
        </p:txBody>
      </p:sp>
      <p:pic>
        <p:nvPicPr>
          <p:cNvPr id="10" name="Picture 9">
            <a:extLst>
              <a:ext uri="{FF2B5EF4-FFF2-40B4-BE49-F238E27FC236}">
                <a16:creationId xmlns:a16="http://schemas.microsoft.com/office/drawing/2014/main" id="{719F7B9A-EAFB-48F3-9EC6-C46B75E36044}"/>
              </a:ext>
            </a:extLst>
          </p:cNvPr>
          <p:cNvPicPr>
            <a:picLocks noChangeAspect="1"/>
          </p:cNvPicPr>
          <p:nvPr/>
        </p:nvPicPr>
        <p:blipFill>
          <a:blip r:embed="rId2"/>
          <a:stretch>
            <a:fillRect/>
          </a:stretch>
        </p:blipFill>
        <p:spPr>
          <a:xfrm>
            <a:off x="3317463" y="1161853"/>
            <a:ext cx="8719792" cy="4534293"/>
          </a:xfrm>
          <a:prstGeom prst="rect">
            <a:avLst/>
          </a:prstGeom>
          <a:noFill/>
        </p:spPr>
      </p:pic>
      <p:sp>
        <p:nvSpPr>
          <p:cNvPr id="11" name="TextBox 10">
            <a:extLst>
              <a:ext uri="{FF2B5EF4-FFF2-40B4-BE49-F238E27FC236}">
                <a16:creationId xmlns:a16="http://schemas.microsoft.com/office/drawing/2014/main" id="{460BF51E-EA7A-4656-BB05-F7866F67AEA7}"/>
              </a:ext>
            </a:extLst>
          </p:cNvPr>
          <p:cNvSpPr txBox="1"/>
          <p:nvPr/>
        </p:nvSpPr>
        <p:spPr>
          <a:xfrm>
            <a:off x="154745" y="1856935"/>
            <a:ext cx="3221501"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Features intuitive search option</a:t>
            </a:r>
          </a:p>
          <a:p>
            <a:pPr marL="285750" indent="-285750">
              <a:buFont typeface="Arial" panose="020B0604020202020204" pitchFamily="34" charset="0"/>
              <a:buChar char="•"/>
            </a:pPr>
            <a:r>
              <a:rPr lang="en-US" dirty="0"/>
              <a:t>Interactive sliders and input options</a:t>
            </a:r>
          </a:p>
          <a:p>
            <a:pPr marL="285750" indent="-285750">
              <a:buFont typeface="Arial" panose="020B0604020202020204" pitchFamily="34" charset="0"/>
              <a:buChar char="•"/>
            </a:pPr>
            <a:r>
              <a:rPr lang="en-US" dirty="0"/>
              <a:t>Built using Shiny</a:t>
            </a:r>
          </a:p>
        </p:txBody>
      </p:sp>
    </p:spTree>
    <p:extLst>
      <p:ext uri="{BB962C8B-B14F-4D97-AF65-F5344CB8AC3E}">
        <p14:creationId xmlns:p14="http://schemas.microsoft.com/office/powerpoint/2010/main" val="1355863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p:txBody>
          <a:bodyPr>
            <a:normAutofit fontScale="90000"/>
          </a:bodyPr>
          <a:lstStyle/>
          <a:p>
            <a:r>
              <a:rPr lang="en-US" dirty="0"/>
              <a:t>The Perfect Movie Recommender is Imperfect</a:t>
            </a:r>
            <a:br>
              <a:rPr lang="en-US" dirty="0"/>
            </a:br>
            <a:endParaRPr lang="en-US" dirty="0"/>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a:xfrm>
            <a:off x="826770" y="3244567"/>
            <a:ext cx="4205904" cy="1202742"/>
          </a:xfrm>
        </p:spPr>
        <p:txBody>
          <a:bodyPr/>
          <a:lstStyle/>
          <a:p>
            <a:r>
              <a:rPr lang="en-US" dirty="0"/>
              <a:t>A user wants:</a:t>
            </a:r>
          </a:p>
          <a:p>
            <a:pPr marL="285750" indent="-285750">
              <a:buFont typeface="Arial" panose="020B0604020202020204" pitchFamily="34" charset="0"/>
              <a:buChar char="•"/>
            </a:pPr>
            <a:r>
              <a:rPr lang="en-US" dirty="0"/>
              <a:t>Movies he/she would be interested in</a:t>
            </a:r>
          </a:p>
          <a:p>
            <a:pPr marL="285750" indent="-285750">
              <a:buFont typeface="Arial" panose="020B0604020202020204" pitchFamily="34" charset="0"/>
              <a:buChar char="•"/>
            </a:pPr>
            <a:r>
              <a:rPr lang="en-US" dirty="0"/>
              <a:t>Movies he/she has not seen yet</a:t>
            </a:r>
          </a:p>
          <a:p>
            <a:endParaRPr lang="en-US" dirty="0"/>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817473" y="4578099"/>
            <a:ext cx="4215201" cy="1328330"/>
          </a:xfrm>
        </p:spPr>
        <p:txBody>
          <a:bodyPr>
            <a:normAutofit/>
          </a:bodyPr>
          <a:lstStyle/>
          <a:p>
            <a:pPr marL="285750" indent="-285750">
              <a:buFont typeface="Arial" panose="020B0604020202020204" pitchFamily="34" charset="0"/>
              <a:buChar char="•"/>
            </a:pPr>
            <a:r>
              <a:rPr lang="en-US" dirty="0"/>
              <a:t>Recommending movies tailored to the user is easy. Recommending movies unseen by the user is easy. Doing both at the same time is tricky!</a:t>
            </a:r>
          </a:p>
        </p:txBody>
      </p:sp>
      <p:pic>
        <p:nvPicPr>
          <p:cNvPr id="20" name="Picture Placeholder 19">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2"/>
          <a:srcRect/>
          <a:stretch/>
        </p:blipFill>
        <p:spPr>
          <a:xfrm>
            <a:off x="6792151" y="2253148"/>
            <a:ext cx="5136613" cy="2825138"/>
          </a:xfrm>
        </p:spPr>
      </p:pic>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2</a:t>
            </a:fld>
            <a:endParaRPr lang="en-US" dirty="0"/>
          </a:p>
        </p:txBody>
      </p:sp>
      <p:sp>
        <p:nvSpPr>
          <p:cNvPr id="6" name="Date Placeholder 5">
            <a:extLst>
              <a:ext uri="{FF2B5EF4-FFF2-40B4-BE49-F238E27FC236}">
                <a16:creationId xmlns:a16="http://schemas.microsoft.com/office/drawing/2014/main" id="{5EC88EDC-DE1B-4E22-AB2A-B461D5C81354}"/>
              </a:ext>
            </a:extLst>
          </p:cNvPr>
          <p:cNvSpPr>
            <a:spLocks noGrp="1"/>
          </p:cNvSpPr>
          <p:nvPr>
            <p:ph type="dt" sz="half" idx="10"/>
          </p:nvPr>
        </p:nvSpPr>
        <p:spPr/>
        <p:txBody>
          <a:bodyPr/>
          <a:lstStyle/>
          <a:p>
            <a:r>
              <a:rPr lang="en-US" dirty="0"/>
              <a:t>11.07.2019</a:t>
            </a:r>
          </a:p>
        </p:txBody>
      </p:sp>
    </p:spTree>
    <p:extLst>
      <p:ext uri="{BB962C8B-B14F-4D97-AF65-F5344CB8AC3E}">
        <p14:creationId xmlns:p14="http://schemas.microsoft.com/office/powerpoint/2010/main" val="290511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803276" y="2091023"/>
            <a:ext cx="5021940" cy="804338"/>
          </a:xfrm>
        </p:spPr>
        <p:txBody>
          <a:bodyPr>
            <a:normAutofit fontScale="90000"/>
          </a:bodyPr>
          <a:lstStyle/>
          <a:p>
            <a:r>
              <a:rPr lang="en-US" dirty="0"/>
              <a:t>Data Overview</a:t>
            </a:r>
            <a:br>
              <a:rPr lang="en-US" dirty="0"/>
            </a:br>
            <a:endParaRPr lang="en-US" dirty="0"/>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a:xfrm>
            <a:off x="826770" y="3244567"/>
            <a:ext cx="4205904" cy="1493688"/>
          </a:xfrm>
        </p:spPr>
        <p:txBody>
          <a:bodyPr>
            <a:normAutofit fontScale="92500" lnSpcReduction="10000"/>
          </a:bodyPr>
          <a:lstStyle/>
          <a:p>
            <a:pPr marL="285750" indent="-285750">
              <a:buFont typeface="Arial" panose="020B0604020202020204" pitchFamily="34" charset="0"/>
              <a:buChar char="•"/>
            </a:pPr>
            <a:r>
              <a:rPr lang="en-US" dirty="0"/>
              <a:t>Data obtained from MovieLens dataset</a:t>
            </a:r>
          </a:p>
          <a:p>
            <a:pPr marL="285750" indent="-285750">
              <a:buFont typeface="Arial" panose="020B0604020202020204" pitchFamily="34" charset="0"/>
              <a:buChar char="•"/>
            </a:pPr>
            <a:r>
              <a:rPr lang="en-US" dirty="0"/>
              <a:t>Data contains:</a:t>
            </a:r>
          </a:p>
          <a:p>
            <a:pPr marL="742950" lvl="1" indent="-285750">
              <a:buFont typeface="Arial" panose="020B0604020202020204" pitchFamily="34" charset="0"/>
              <a:buChar char="•"/>
            </a:pPr>
            <a:r>
              <a:rPr lang="en-US" dirty="0"/>
              <a:t>27 million observations</a:t>
            </a:r>
          </a:p>
          <a:p>
            <a:pPr marL="742950" lvl="1" indent="-285750">
              <a:buFont typeface="Arial" panose="020B0604020202020204" pitchFamily="34" charset="0"/>
              <a:buChar char="•"/>
            </a:pPr>
            <a:r>
              <a:rPr lang="en-US" dirty="0"/>
              <a:t>280,000 users</a:t>
            </a:r>
          </a:p>
          <a:p>
            <a:pPr marL="742950" lvl="1" indent="-285750">
              <a:buFont typeface="Arial" panose="020B0604020202020204" pitchFamily="34" charset="0"/>
              <a:buChar char="•"/>
            </a:pPr>
            <a:r>
              <a:rPr lang="en-US" dirty="0"/>
              <a:t>9 unique columns across each file</a:t>
            </a:r>
          </a:p>
        </p:txBody>
      </p:sp>
      <p:pic>
        <p:nvPicPr>
          <p:cNvPr id="20" name="Picture Placeholder 19">
            <a:extLst>
              <a:ext uri="{FF2B5EF4-FFF2-40B4-BE49-F238E27FC236}">
                <a16:creationId xmlns:a16="http://schemas.microsoft.com/office/drawing/2014/main" id="{61169563-0C6E-483D-91B6-7AB8952A8FAF}"/>
              </a:ext>
            </a:extLst>
          </p:cNvPr>
          <p:cNvPicPr>
            <a:picLocks noGrp="1" noChangeAspect="1"/>
          </p:cNvPicPr>
          <p:nvPr>
            <p:ph type="pic" sz="quarter" idx="15"/>
          </p:nvPr>
        </p:nvPicPr>
        <p:blipFill rotWithShape="1">
          <a:blip r:embed="rId2"/>
          <a:srcRect/>
          <a:stretch/>
        </p:blipFill>
        <p:spPr>
          <a:xfrm>
            <a:off x="6096000" y="1575240"/>
            <a:ext cx="5861538" cy="1853760"/>
          </a:xfrm>
        </p:spPr>
      </p:pic>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3</a:t>
            </a:fld>
            <a:endParaRPr lang="en-US" dirty="0"/>
          </a:p>
        </p:txBody>
      </p:sp>
      <p:sp>
        <p:nvSpPr>
          <p:cNvPr id="6" name="Date Placeholder 5">
            <a:extLst>
              <a:ext uri="{FF2B5EF4-FFF2-40B4-BE49-F238E27FC236}">
                <a16:creationId xmlns:a16="http://schemas.microsoft.com/office/drawing/2014/main" id="{5EC88EDC-DE1B-4E22-AB2A-B461D5C81354}"/>
              </a:ext>
            </a:extLst>
          </p:cNvPr>
          <p:cNvSpPr>
            <a:spLocks noGrp="1"/>
          </p:cNvSpPr>
          <p:nvPr>
            <p:ph type="dt" sz="half" idx="10"/>
          </p:nvPr>
        </p:nvSpPr>
        <p:spPr/>
        <p:txBody>
          <a:bodyPr/>
          <a:lstStyle/>
          <a:p>
            <a:r>
              <a:rPr lang="en-US" dirty="0"/>
              <a:t>11.07.2019</a:t>
            </a:r>
          </a:p>
        </p:txBody>
      </p:sp>
      <p:pic>
        <p:nvPicPr>
          <p:cNvPr id="4" name="Picture 3">
            <a:extLst>
              <a:ext uri="{FF2B5EF4-FFF2-40B4-BE49-F238E27FC236}">
                <a16:creationId xmlns:a16="http://schemas.microsoft.com/office/drawing/2014/main" id="{36BEE739-3935-4368-A14E-F886A9E85EE9}"/>
              </a:ext>
            </a:extLst>
          </p:cNvPr>
          <p:cNvPicPr>
            <a:picLocks noChangeAspect="1"/>
          </p:cNvPicPr>
          <p:nvPr/>
        </p:nvPicPr>
        <p:blipFill>
          <a:blip r:embed="rId3"/>
          <a:stretch>
            <a:fillRect/>
          </a:stretch>
        </p:blipFill>
        <p:spPr>
          <a:xfrm>
            <a:off x="7159328" y="3758487"/>
            <a:ext cx="3720667" cy="1853760"/>
          </a:xfrm>
          <a:prstGeom prst="rect">
            <a:avLst/>
          </a:prstGeom>
        </p:spPr>
      </p:pic>
      <p:sp>
        <p:nvSpPr>
          <p:cNvPr id="9" name="TextBox 8">
            <a:extLst>
              <a:ext uri="{FF2B5EF4-FFF2-40B4-BE49-F238E27FC236}">
                <a16:creationId xmlns:a16="http://schemas.microsoft.com/office/drawing/2014/main" id="{EC02FC1B-7013-45F6-B7B2-AC7969A80AA5}"/>
              </a:ext>
            </a:extLst>
          </p:cNvPr>
          <p:cNvSpPr txBox="1"/>
          <p:nvPr/>
        </p:nvSpPr>
        <p:spPr>
          <a:xfrm>
            <a:off x="7680107" y="980338"/>
            <a:ext cx="2693324" cy="461665"/>
          </a:xfrm>
          <a:prstGeom prst="rect">
            <a:avLst/>
          </a:prstGeom>
          <a:noFill/>
        </p:spPr>
        <p:txBody>
          <a:bodyPr wrap="square" rtlCol="0">
            <a:spAutoFit/>
          </a:bodyPr>
          <a:lstStyle/>
          <a:p>
            <a:pPr>
              <a:spcAft>
                <a:spcPts val="600"/>
              </a:spcAft>
            </a:pPr>
            <a:r>
              <a:rPr lang="en-US" sz="2400" dirty="0"/>
              <a:t>Data Sneak Peaks</a:t>
            </a:r>
          </a:p>
        </p:txBody>
      </p:sp>
    </p:spTree>
    <p:extLst>
      <p:ext uri="{BB962C8B-B14F-4D97-AF65-F5344CB8AC3E}">
        <p14:creationId xmlns:p14="http://schemas.microsoft.com/office/powerpoint/2010/main" val="4174535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838200" y="365126"/>
            <a:ext cx="10515600" cy="652969"/>
          </a:xfrm>
          <a:prstGeom prst="rect">
            <a:avLst/>
          </a:prstGeom>
        </p:spPr>
        <p:txBody>
          <a:bodyPr anchor="ctr">
            <a:normAutofit/>
          </a:bodyPr>
          <a:lstStyle/>
          <a:p>
            <a:r>
              <a:rPr lang="en-US" dirty="0"/>
              <a:t>How Does It Work?</a:t>
            </a:r>
          </a:p>
        </p:txBody>
      </p:sp>
      <p:sp>
        <p:nvSpPr>
          <p:cNvPr id="2" name="Date Placeholder 1">
            <a:extLst>
              <a:ext uri="{FF2B5EF4-FFF2-40B4-BE49-F238E27FC236}">
                <a16:creationId xmlns:a16="http://schemas.microsoft.com/office/drawing/2014/main" id="{A96AB769-C08B-4A71-BEE7-D771D274389A}"/>
              </a:ext>
            </a:extLst>
          </p:cNvPr>
          <p:cNvSpPr>
            <a:spLocks noGrp="1"/>
          </p:cNvSpPr>
          <p:nvPr>
            <p:ph type="dt" sz="half" idx="10"/>
          </p:nvPr>
        </p:nvSpPr>
        <p:spPr>
          <a:xfrm>
            <a:off x="10016836" y="5878720"/>
            <a:ext cx="1336964" cy="298800"/>
          </a:xfrm>
          <a:prstGeom prst="rect">
            <a:avLst/>
          </a:prstGeom>
        </p:spPr>
        <p:txBody>
          <a:bodyPr anchor="ctr">
            <a:normAutofit/>
          </a:bodyPr>
          <a:lstStyle/>
          <a:p>
            <a:pPr>
              <a:spcAft>
                <a:spcPts val="600"/>
              </a:spcAft>
            </a:pPr>
            <a:r>
              <a:rPr lang="en-US" dirty="0"/>
              <a:t>11.07.2019</a:t>
            </a:r>
            <a:endParaRPr lang="en-US"/>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a:xfrm>
            <a:off x="778643" y="5879656"/>
            <a:ext cx="354492" cy="297307"/>
          </a:xfrm>
          <a:prstGeom prst="rect">
            <a:avLst/>
          </a:prstGeom>
        </p:spPr>
        <p:txBody>
          <a:bodyPr anchor="ctr">
            <a:normAutofit/>
          </a:bodyPr>
          <a:lstStyle/>
          <a:p>
            <a:pPr>
              <a:spcAft>
                <a:spcPts val="600"/>
              </a:spcAft>
            </a:pPr>
            <a:fld id="{8D581BC7-E183-40DB-AC97-C19EA4EB8894}" type="slidenum">
              <a:rPr lang="en-US" smtClean="0"/>
              <a:pPr>
                <a:spcAft>
                  <a:spcPts val="600"/>
                </a:spcAft>
              </a:pPr>
              <a:t>4</a:t>
            </a:fld>
            <a:endParaRPr lang="en-US"/>
          </a:p>
        </p:txBody>
      </p:sp>
      <p:sp>
        <p:nvSpPr>
          <p:cNvPr id="7" name="TextBox 6">
            <a:extLst>
              <a:ext uri="{FF2B5EF4-FFF2-40B4-BE49-F238E27FC236}">
                <a16:creationId xmlns:a16="http://schemas.microsoft.com/office/drawing/2014/main" id="{D3AE89D4-1C27-4211-9117-578075CD9F78}"/>
              </a:ext>
            </a:extLst>
          </p:cNvPr>
          <p:cNvSpPr txBox="1"/>
          <p:nvPr/>
        </p:nvSpPr>
        <p:spPr>
          <a:xfrm>
            <a:off x="7034213" y="1256955"/>
            <a:ext cx="5157787" cy="823912"/>
          </a:xfrm>
          <a:prstGeom prst="rect">
            <a:avLst/>
          </a:prstGeom>
        </p:spPr>
        <p:txBody>
          <a:bodyPr rtlCol="0" anchor="b">
            <a:normAutofit/>
          </a:bodyPr>
          <a:lstStyle/>
          <a:p>
            <a:pPr>
              <a:spcAft>
                <a:spcPts val="600"/>
              </a:spcAft>
            </a:pPr>
            <a:r>
              <a:rPr lang="en-US" sz="2400" dirty="0"/>
              <a:t>Top 10 Most Liked Movies</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sz="half" idx="2"/>
          </p:nvPr>
        </p:nvSpPr>
        <p:spPr>
          <a:xfrm>
            <a:off x="839788" y="2203414"/>
            <a:ext cx="5157787" cy="3397631"/>
          </a:xfrm>
          <a:prstGeom prst="rect">
            <a:avLst/>
          </a:prstGeom>
        </p:spPr>
        <p:txBody>
          <a:bodyPr>
            <a:normAutofit/>
          </a:bodyPr>
          <a:lstStyle/>
          <a:p>
            <a:r>
              <a:rPr lang="en-US" dirty="0"/>
              <a:t>The engine looks for combinations of reviewer’s movie “likes” that appear frequently together</a:t>
            </a:r>
          </a:p>
          <a:p>
            <a:r>
              <a:rPr lang="en-US" dirty="0"/>
              <a:t>A user “likes” a movie if they rated it 4.5 or above</a:t>
            </a:r>
          </a:p>
          <a:p>
            <a:r>
              <a:rPr lang="en-US" dirty="0"/>
              <a:t>Rules are created from combinations</a:t>
            </a:r>
          </a:p>
          <a:p>
            <a:r>
              <a:rPr lang="en-US" dirty="0"/>
              <a:t>The engine returns a table of movies based on the specified parameters (popularity, confidence, and number)</a:t>
            </a:r>
          </a:p>
          <a:p>
            <a:endParaRPr lang="en-US" dirty="0"/>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sz="quarter" idx="3"/>
          </p:nvPr>
        </p:nvSpPr>
        <p:spPr>
          <a:xfrm>
            <a:off x="955889" y="1348896"/>
            <a:ext cx="5183188" cy="823912"/>
          </a:xfrm>
          <a:prstGeom prst="rect">
            <a:avLst/>
          </a:prstGeom>
        </p:spPr>
        <p:txBody>
          <a:bodyPr anchor="b">
            <a:normAutofit/>
          </a:bodyPr>
          <a:lstStyle/>
          <a:p>
            <a:r>
              <a:rPr lang="en-US" dirty="0"/>
              <a:t>Market Basket Analysis (Association Rules)</a:t>
            </a:r>
          </a:p>
        </p:txBody>
      </p:sp>
      <p:pic>
        <p:nvPicPr>
          <p:cNvPr id="14" name="Picture 13">
            <a:extLst>
              <a:ext uri="{FF2B5EF4-FFF2-40B4-BE49-F238E27FC236}">
                <a16:creationId xmlns:a16="http://schemas.microsoft.com/office/drawing/2014/main" id="{C60B0811-4274-4B26-A68B-E86D87E7547E}"/>
              </a:ext>
            </a:extLst>
          </p:cNvPr>
          <p:cNvPicPr>
            <a:picLocks noChangeAspect="1"/>
          </p:cNvPicPr>
          <p:nvPr/>
        </p:nvPicPr>
        <p:blipFill rotWithShape="1">
          <a:blip r:embed="rId2"/>
          <a:srcRect r="3" b="3782"/>
          <a:stretch/>
        </p:blipFill>
        <p:spPr>
          <a:xfrm>
            <a:off x="6172200" y="2203414"/>
            <a:ext cx="5183188" cy="3397631"/>
          </a:xfrm>
          <a:prstGeom prst="rect">
            <a:avLst/>
          </a:prstGeom>
          <a:noFill/>
        </p:spPr>
      </p:pic>
    </p:spTree>
    <p:extLst>
      <p:ext uri="{BB962C8B-B14F-4D97-AF65-F5344CB8AC3E}">
        <p14:creationId xmlns:p14="http://schemas.microsoft.com/office/powerpoint/2010/main" val="76429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a:xfrm>
            <a:off x="532492" y="2047052"/>
            <a:ext cx="5021940" cy="804338"/>
          </a:xfrm>
        </p:spPr>
        <p:txBody>
          <a:bodyPr>
            <a:normAutofit fontScale="90000"/>
          </a:bodyPr>
          <a:lstStyle/>
          <a:p>
            <a:r>
              <a:rPr lang="en-US" dirty="0"/>
              <a:t>Walkthrough Using My Favorite Movies </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type="body" idx="14"/>
          </p:nvPr>
        </p:nvSpPr>
        <p:spPr>
          <a:xfrm>
            <a:off x="815720" y="3392200"/>
            <a:ext cx="5009495" cy="2210173"/>
          </a:xfrm>
        </p:spPr>
        <p:txBody>
          <a:bodyPr>
            <a:normAutofit/>
          </a:bodyPr>
          <a:lstStyle/>
          <a:p>
            <a:r>
              <a:rPr lang="en-US" sz="1700" b="1" dirty="0">
                <a:solidFill>
                  <a:schemeClr val="tx1"/>
                </a:solidFill>
                <a:cs typeface="Segoe UI Semibold" panose="020B0702040204020203" pitchFamily="34" charset="0"/>
              </a:rPr>
              <a:t>4 Steps to get recommendations:</a:t>
            </a:r>
            <a:endParaRPr lang="en-US" dirty="0"/>
          </a:p>
          <a:p>
            <a:pPr marL="914400" lvl="1" indent="-457200">
              <a:buFont typeface="+mj-lt"/>
              <a:buAutoNum type="arabicPeriod"/>
            </a:pPr>
            <a:r>
              <a:rPr lang="en-US" dirty="0"/>
              <a:t>Input favorite movies</a:t>
            </a:r>
          </a:p>
          <a:p>
            <a:pPr marL="914400" lvl="1" indent="-457200">
              <a:buFont typeface="+mj-lt"/>
              <a:buAutoNum type="arabicPeriod"/>
            </a:pPr>
            <a:r>
              <a:rPr lang="en-US" dirty="0"/>
              <a:t>Specify parameters</a:t>
            </a:r>
          </a:p>
          <a:p>
            <a:pPr marL="914400" lvl="1" indent="-457200">
              <a:buFont typeface="+mj-lt"/>
              <a:buAutoNum type="arabicPeriod"/>
            </a:pPr>
            <a:r>
              <a:rPr lang="en-US" dirty="0"/>
              <a:t>Run code</a:t>
            </a:r>
          </a:p>
          <a:p>
            <a:pPr marL="914400" lvl="1" indent="-457200">
              <a:buFont typeface="+mj-lt"/>
              <a:buAutoNum type="arabicPeriod"/>
            </a:pPr>
            <a:r>
              <a:rPr lang="en-US" dirty="0"/>
              <a:t>Get results</a:t>
            </a:r>
          </a:p>
        </p:txBody>
      </p:sp>
      <p:pic>
        <p:nvPicPr>
          <p:cNvPr id="18" name="Picture Placeholder 17">
            <a:extLst>
              <a:ext uri="{FF2B5EF4-FFF2-40B4-BE49-F238E27FC236}">
                <a16:creationId xmlns:a16="http://schemas.microsoft.com/office/drawing/2014/main" id="{FA9DAA9F-5926-4BC1-8F7B-06E0B1C2F013}"/>
              </a:ext>
            </a:extLst>
          </p:cNvPr>
          <p:cNvPicPr>
            <a:picLocks noGrp="1" noChangeAspect="1"/>
          </p:cNvPicPr>
          <p:nvPr>
            <p:ph type="pic" sz="quarter" idx="15"/>
          </p:nvPr>
        </p:nvPicPr>
        <p:blipFill rotWithShape="1">
          <a:blip r:embed="rId2"/>
          <a:srcRect t="1020" b="1"/>
          <a:stretch/>
        </p:blipFill>
        <p:spPr>
          <a:xfrm>
            <a:off x="5638249" y="1810991"/>
            <a:ext cx="6021259" cy="3162418"/>
          </a:xfrm>
        </p:spPr>
      </p:pic>
      <p:sp>
        <p:nvSpPr>
          <p:cNvPr id="5" name="Slide Number Placeholder 4">
            <a:extLst>
              <a:ext uri="{FF2B5EF4-FFF2-40B4-BE49-F238E27FC236}">
                <a16:creationId xmlns:a16="http://schemas.microsoft.com/office/drawing/2014/main" id="{1C5328BF-D489-4F39-BA27-5AD38E9116D8}"/>
              </a:ext>
            </a:extLst>
          </p:cNvPr>
          <p:cNvSpPr>
            <a:spLocks noGrp="1"/>
          </p:cNvSpPr>
          <p:nvPr>
            <p:ph type="sldNum" sz="quarter" idx="12"/>
          </p:nvPr>
        </p:nvSpPr>
        <p:spPr/>
        <p:txBody>
          <a:bodyPr/>
          <a:lstStyle/>
          <a:p>
            <a:fld id="{8D581BC7-E183-40DB-AC97-C19EA4EB8894}" type="slidenum">
              <a:rPr lang="en-US" smtClean="0"/>
              <a:pPr/>
              <a:t>5</a:t>
            </a:fld>
            <a:endParaRPr lang="en-US" dirty="0"/>
          </a:p>
        </p:txBody>
      </p:sp>
      <p:sp>
        <p:nvSpPr>
          <p:cNvPr id="3" name="Date Placeholder 2">
            <a:extLst>
              <a:ext uri="{FF2B5EF4-FFF2-40B4-BE49-F238E27FC236}">
                <a16:creationId xmlns:a16="http://schemas.microsoft.com/office/drawing/2014/main" id="{41F813B4-2C3F-45B0-A38D-A3FE79E6D71B}"/>
              </a:ext>
            </a:extLst>
          </p:cNvPr>
          <p:cNvSpPr>
            <a:spLocks noGrp="1"/>
          </p:cNvSpPr>
          <p:nvPr>
            <p:ph type="dt" sz="half" idx="10"/>
          </p:nvPr>
        </p:nvSpPr>
        <p:spPr/>
        <p:txBody>
          <a:bodyPr/>
          <a:lstStyle/>
          <a:p>
            <a:r>
              <a:rPr lang="en-US" dirty="0"/>
              <a:t>11.07..2019</a:t>
            </a:r>
          </a:p>
        </p:txBody>
      </p:sp>
      <p:sp>
        <p:nvSpPr>
          <p:cNvPr id="6" name="TextBox 5">
            <a:extLst>
              <a:ext uri="{FF2B5EF4-FFF2-40B4-BE49-F238E27FC236}">
                <a16:creationId xmlns:a16="http://schemas.microsoft.com/office/drawing/2014/main" id="{0E9AD539-C91B-43BC-9C19-077831B8C0CB}"/>
              </a:ext>
            </a:extLst>
          </p:cNvPr>
          <p:cNvSpPr txBox="1"/>
          <p:nvPr/>
        </p:nvSpPr>
        <p:spPr>
          <a:xfrm>
            <a:off x="6690103" y="1182027"/>
            <a:ext cx="3917550" cy="461665"/>
          </a:xfrm>
          <a:prstGeom prst="rect">
            <a:avLst/>
          </a:prstGeom>
          <a:noFill/>
        </p:spPr>
        <p:txBody>
          <a:bodyPr wrap="square" rtlCol="0">
            <a:spAutoFit/>
          </a:bodyPr>
          <a:lstStyle/>
          <a:p>
            <a:pPr>
              <a:spcAft>
                <a:spcPts val="600"/>
              </a:spcAft>
            </a:pPr>
            <a:r>
              <a:rPr lang="en-US" sz="2400" dirty="0"/>
              <a:t>A List of My Favorite Movies</a:t>
            </a:r>
          </a:p>
        </p:txBody>
      </p:sp>
    </p:spTree>
    <p:extLst>
      <p:ext uri="{BB962C8B-B14F-4D97-AF65-F5344CB8AC3E}">
        <p14:creationId xmlns:p14="http://schemas.microsoft.com/office/powerpoint/2010/main" val="214944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lstStyle/>
          <a:p>
            <a:r>
              <a:rPr lang="en-US" dirty="0"/>
              <a:t>Inputting Movies</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a:xfrm>
            <a:off x="826770" y="3244567"/>
            <a:ext cx="4443165" cy="569085"/>
          </a:xfrm>
        </p:spPr>
        <p:txBody>
          <a:bodyPr>
            <a:normAutofit/>
          </a:bodyPr>
          <a:lstStyle/>
          <a:p>
            <a:r>
              <a:rPr lang="en-US" dirty="0"/>
              <a:t>Steps to finding your movie:</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152400" y="3869349"/>
            <a:ext cx="5676772" cy="1328330"/>
          </a:xfrm>
        </p:spPr>
        <p:txBody>
          <a:bodyPr>
            <a:normAutofit fontScale="85000" lnSpcReduction="10000"/>
          </a:bodyPr>
          <a:lstStyle/>
          <a:p>
            <a:pPr marL="800100" lvl="1" indent="-342900">
              <a:buFont typeface="Arial" panose="020B0604020202020204" pitchFamily="34" charset="0"/>
              <a:buChar char="•"/>
            </a:pPr>
            <a:r>
              <a:rPr lang="en-US" dirty="0"/>
              <a:t>Use the following code to find the exact movie name:</a:t>
            </a:r>
          </a:p>
          <a:p>
            <a:pPr marL="1200150" lvl="2" indent="-285750">
              <a:buFont typeface="Arial" panose="020B0604020202020204" pitchFamily="34" charset="0"/>
              <a:buChar char="•"/>
            </a:pPr>
            <a:r>
              <a:rPr lang="en-US" dirty="0"/>
              <a:t>itemLabels(TRANS)[ grep(“YOUR_MOVIE", itemLabels(TRANS) ) ]</a:t>
            </a:r>
          </a:p>
          <a:p>
            <a:pPr marL="742950" lvl="1" indent="-285750">
              <a:buFont typeface="Arial" panose="020B0604020202020204" pitchFamily="34" charset="0"/>
              <a:buChar char="•"/>
            </a:pPr>
            <a:r>
              <a:rPr lang="en-US" dirty="0"/>
              <a:t>Copy and paste the result into a list called “likes”</a:t>
            </a:r>
          </a:p>
          <a:p>
            <a:pPr marL="1200150" lvl="2" indent="-285750">
              <a:buFont typeface="Arial" panose="020B0604020202020204" pitchFamily="34" charset="0"/>
              <a:buChar char="•"/>
            </a:pPr>
            <a:r>
              <a:rPr lang="en-US" dirty="0"/>
              <a:t>Likes &lt;- c(“Your_Movie1”, “Your_Movie2”,…)</a:t>
            </a:r>
          </a:p>
          <a:p>
            <a:pPr lvl="8"/>
            <a:endParaRPr lang="en-US" dirty="0"/>
          </a:p>
        </p:txBody>
      </p:sp>
      <p:pic>
        <p:nvPicPr>
          <p:cNvPr id="13" name="Picture Placeholder 12">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srcRect/>
          <a:stretch/>
        </p:blipFill>
        <p:spPr>
          <a:xfrm>
            <a:off x="6362829" y="1676400"/>
            <a:ext cx="4853962" cy="3117273"/>
          </a:xfrm>
        </p:spPr>
      </p:pic>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6</a:t>
            </a:fld>
            <a:endParaRPr lang="en-US" dirty="0"/>
          </a:p>
        </p:txBody>
      </p:sp>
      <p:sp>
        <p:nvSpPr>
          <p:cNvPr id="4" name="Date Placeholder 3">
            <a:extLst>
              <a:ext uri="{FF2B5EF4-FFF2-40B4-BE49-F238E27FC236}">
                <a16:creationId xmlns:a16="http://schemas.microsoft.com/office/drawing/2014/main" id="{0BA396AE-BE46-43FB-B4E7-224D2AF39F83}"/>
              </a:ext>
            </a:extLst>
          </p:cNvPr>
          <p:cNvSpPr>
            <a:spLocks noGrp="1"/>
          </p:cNvSpPr>
          <p:nvPr>
            <p:ph type="dt" sz="half" idx="10"/>
          </p:nvPr>
        </p:nvSpPr>
        <p:spPr/>
        <p:txBody>
          <a:bodyPr/>
          <a:lstStyle/>
          <a:p>
            <a:r>
              <a:rPr lang="en-US" dirty="0"/>
              <a:t>11.07.2019</a:t>
            </a:r>
          </a:p>
        </p:txBody>
      </p:sp>
    </p:spTree>
    <p:extLst>
      <p:ext uri="{BB962C8B-B14F-4D97-AF65-F5344CB8AC3E}">
        <p14:creationId xmlns:p14="http://schemas.microsoft.com/office/powerpoint/2010/main" val="376680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p:txBody>
          <a:bodyPr>
            <a:normAutofit fontScale="90000"/>
          </a:bodyPr>
          <a:lstStyle/>
          <a:p>
            <a:r>
              <a:rPr lang="en-US" dirty="0"/>
              <a:t>Specifying Parameters</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a:xfrm>
            <a:off x="824160" y="3144457"/>
            <a:ext cx="4443165" cy="569085"/>
          </a:xfrm>
        </p:spPr>
        <p:txBody>
          <a:bodyPr>
            <a:normAutofit/>
          </a:bodyPr>
          <a:lstStyle/>
          <a:p>
            <a:r>
              <a:rPr lang="en-US" dirty="0"/>
              <a:t>There are 6 arguments in the recommend function:</a:t>
            </a:r>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152400" y="3713542"/>
            <a:ext cx="5943600" cy="2559160"/>
          </a:xfrm>
        </p:spPr>
        <p:txBody>
          <a:bodyPr>
            <a:normAutofit/>
          </a:bodyPr>
          <a:lstStyle/>
          <a:p>
            <a:pPr marL="800100" lvl="1" indent="-342900">
              <a:buFont typeface="Arial" panose="020B0604020202020204" pitchFamily="34" charset="0"/>
              <a:buChar char="•"/>
            </a:pPr>
            <a:r>
              <a:rPr lang="en-US" sz="1400" dirty="0"/>
              <a:t>likes – List of your favorite movies (At least 5 or so)</a:t>
            </a:r>
          </a:p>
          <a:p>
            <a:pPr marL="800100" lvl="1" indent="-342900">
              <a:buFont typeface="Arial" panose="020B0604020202020204" pitchFamily="34" charset="0"/>
              <a:buChar char="•"/>
            </a:pPr>
            <a:r>
              <a:rPr lang="en-US" sz="1400" dirty="0"/>
              <a:t>TRANS – The Data used to recommend</a:t>
            </a:r>
          </a:p>
          <a:p>
            <a:pPr marL="800100" lvl="1" indent="-342900">
              <a:buFont typeface="Arial" panose="020B0604020202020204" pitchFamily="34" charset="0"/>
              <a:buChar char="•"/>
            </a:pPr>
            <a:r>
              <a:rPr lang="en-US" sz="1400" dirty="0"/>
              <a:t>confidence – The minimum confidence of the recommendations (default = .25)</a:t>
            </a:r>
          </a:p>
          <a:p>
            <a:pPr marL="800100" lvl="1" indent="-342900">
              <a:buFont typeface="Arial" panose="020B0604020202020204" pitchFamily="34" charset="0"/>
              <a:buChar char="•"/>
            </a:pPr>
            <a:r>
              <a:rPr lang="en-US" sz="1400" dirty="0"/>
              <a:t>number – How many recommendations you want (default = 8)</a:t>
            </a:r>
          </a:p>
          <a:p>
            <a:pPr marL="800100" lvl="1" indent="-342900">
              <a:buFont typeface="Arial" panose="020B0604020202020204" pitchFamily="34" charset="0"/>
              <a:buChar char="•"/>
            </a:pPr>
            <a:r>
              <a:rPr lang="en-US" sz="1400" dirty="0"/>
              <a:t>popularity – The maximum percent of reviewers who liked the movie (default = .001)</a:t>
            </a:r>
          </a:p>
          <a:p>
            <a:pPr marL="800100" lvl="1" indent="-342900">
              <a:buFont typeface="Arial" panose="020B0604020202020204" pitchFamily="34" charset="0"/>
              <a:buChar char="•"/>
            </a:pPr>
            <a:r>
              <a:rPr lang="en-US" sz="1400" dirty="0"/>
              <a:t>All100conf – Returns all movies with 100% confidence if set to TRUE (default = FALSE)</a:t>
            </a:r>
          </a:p>
          <a:p>
            <a:pPr marL="800100" lvl="1" indent="-342900">
              <a:buFont typeface="Arial" panose="020B0604020202020204" pitchFamily="34" charset="0"/>
              <a:buChar char="•"/>
            </a:pPr>
            <a:endParaRPr lang="en-US" dirty="0"/>
          </a:p>
          <a:p>
            <a:pPr lvl="8"/>
            <a:endParaRPr lang="en-US" dirty="0"/>
          </a:p>
        </p:txBody>
      </p:sp>
      <p:pic>
        <p:nvPicPr>
          <p:cNvPr id="13" name="Picture Placeholder 12">
            <a:extLst>
              <a:ext uri="{FF2B5EF4-FFF2-40B4-BE49-F238E27FC236}">
                <a16:creationId xmlns:a16="http://schemas.microsoft.com/office/drawing/2014/main" id="{0B7AE772-6658-4E84-8EAA-F33DEF1CDE4F}"/>
              </a:ext>
            </a:extLst>
          </p:cNvPr>
          <p:cNvPicPr>
            <a:picLocks noGrp="1" noChangeAspect="1"/>
          </p:cNvPicPr>
          <p:nvPr>
            <p:ph type="pic" sz="quarter" idx="15"/>
          </p:nvPr>
        </p:nvPicPr>
        <p:blipFill>
          <a:blip r:embed="rId2"/>
          <a:srcRect/>
          <a:stretch/>
        </p:blipFill>
        <p:spPr>
          <a:xfrm>
            <a:off x="6361032" y="1662545"/>
            <a:ext cx="4853962" cy="3117273"/>
          </a:xfrm>
        </p:spPr>
      </p:pic>
      <p:sp>
        <p:nvSpPr>
          <p:cNvPr id="4" name="Date Placeholder 3">
            <a:extLst>
              <a:ext uri="{FF2B5EF4-FFF2-40B4-BE49-F238E27FC236}">
                <a16:creationId xmlns:a16="http://schemas.microsoft.com/office/drawing/2014/main" id="{0BA396AE-BE46-43FB-B4E7-224D2AF39F83}"/>
              </a:ext>
            </a:extLst>
          </p:cNvPr>
          <p:cNvSpPr>
            <a:spLocks noGrp="1"/>
          </p:cNvSpPr>
          <p:nvPr>
            <p:ph type="dt" sz="half" idx="10"/>
          </p:nvPr>
        </p:nvSpPr>
        <p:spPr/>
        <p:txBody>
          <a:bodyPr/>
          <a:lstStyle/>
          <a:p>
            <a:r>
              <a:rPr lang="en-US" dirty="0"/>
              <a:t>11.07.2019</a:t>
            </a:r>
          </a:p>
        </p:txBody>
      </p:sp>
      <p:sp>
        <p:nvSpPr>
          <p:cNvPr id="7" name="TextBox 6">
            <a:extLst>
              <a:ext uri="{FF2B5EF4-FFF2-40B4-BE49-F238E27FC236}">
                <a16:creationId xmlns:a16="http://schemas.microsoft.com/office/drawing/2014/main" id="{8E162CA7-C0C7-4A82-8455-707123E746EC}"/>
              </a:ext>
            </a:extLst>
          </p:cNvPr>
          <p:cNvSpPr txBox="1"/>
          <p:nvPr/>
        </p:nvSpPr>
        <p:spPr>
          <a:xfrm>
            <a:off x="6493354" y="981585"/>
            <a:ext cx="4589318" cy="461665"/>
          </a:xfrm>
          <a:prstGeom prst="rect">
            <a:avLst/>
          </a:prstGeom>
          <a:noFill/>
        </p:spPr>
        <p:txBody>
          <a:bodyPr wrap="square" rtlCol="0">
            <a:spAutoFit/>
          </a:bodyPr>
          <a:lstStyle/>
          <a:p>
            <a:r>
              <a:rPr lang="en-US" sz="2400" dirty="0"/>
              <a:t>Example Function Call and Results</a:t>
            </a:r>
          </a:p>
        </p:txBody>
      </p:sp>
      <p:sp>
        <p:nvSpPr>
          <p:cNvPr id="14" name="Slide Number Placeholder 4">
            <a:extLst>
              <a:ext uri="{FF2B5EF4-FFF2-40B4-BE49-F238E27FC236}">
                <a16:creationId xmlns:a16="http://schemas.microsoft.com/office/drawing/2014/main" id="{88F6AAA0-7CB8-4190-9B96-3B98ABDAD63E}"/>
              </a:ext>
            </a:extLst>
          </p:cNvPr>
          <p:cNvSpPr>
            <a:spLocks noGrp="1"/>
          </p:cNvSpPr>
          <p:nvPr>
            <p:ph type="sldNum" sz="quarter" idx="12"/>
          </p:nvPr>
        </p:nvSpPr>
        <p:spPr>
          <a:xfrm>
            <a:off x="778643" y="5879656"/>
            <a:ext cx="354492" cy="297307"/>
          </a:xfrm>
        </p:spPr>
        <p:txBody>
          <a:bodyPr/>
          <a:lstStyle/>
          <a:p>
            <a:fld id="{8D581BC7-E183-40DB-AC97-C19EA4EB8894}" type="slidenum">
              <a:rPr lang="en-US" smtClean="0"/>
              <a:pPr/>
              <a:t>7</a:t>
            </a:fld>
            <a:endParaRPr lang="en-US" dirty="0"/>
          </a:p>
        </p:txBody>
      </p:sp>
    </p:spTree>
    <p:extLst>
      <p:ext uri="{BB962C8B-B14F-4D97-AF65-F5344CB8AC3E}">
        <p14:creationId xmlns:p14="http://schemas.microsoft.com/office/powerpoint/2010/main" val="8101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lstStyle/>
          <a:p>
            <a:r>
              <a:rPr lang="en-US" dirty="0"/>
              <a:t>Results Analyzed</a:t>
            </a:r>
          </a:p>
        </p:txBody>
      </p:sp>
      <p:pic>
        <p:nvPicPr>
          <p:cNvPr id="22" name="Picture Placeholder 21">
            <a:extLst>
              <a:ext uri="{FF2B5EF4-FFF2-40B4-BE49-F238E27FC236}">
                <a16:creationId xmlns:a16="http://schemas.microsoft.com/office/drawing/2014/main" id="{0342E5A4-E598-4185-B93F-5814F00C2011}"/>
              </a:ext>
            </a:extLst>
          </p:cNvPr>
          <p:cNvPicPr>
            <a:picLocks noGrp="1" noChangeAspect="1"/>
          </p:cNvPicPr>
          <p:nvPr>
            <p:ph type="pic" sz="quarter" idx="15"/>
          </p:nvPr>
        </p:nvPicPr>
        <p:blipFill>
          <a:blip r:embed="rId2"/>
          <a:srcRect/>
          <a:stretch/>
        </p:blipFill>
        <p:spPr>
          <a:xfrm>
            <a:off x="2666536" y="1545221"/>
            <a:ext cx="6858927" cy="2098291"/>
          </a:xfrm>
        </p:spPr>
      </p:pic>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8</a:t>
            </a:fld>
            <a:endParaRPr lang="en-US" dirty="0"/>
          </a:p>
        </p:txBody>
      </p:sp>
      <p:sp>
        <p:nvSpPr>
          <p:cNvPr id="4" name="Date Placeholder 3">
            <a:extLst>
              <a:ext uri="{FF2B5EF4-FFF2-40B4-BE49-F238E27FC236}">
                <a16:creationId xmlns:a16="http://schemas.microsoft.com/office/drawing/2014/main" id="{F48CF653-A1E7-473E-A717-8659C5E457A1}"/>
              </a:ext>
            </a:extLst>
          </p:cNvPr>
          <p:cNvSpPr>
            <a:spLocks noGrp="1"/>
          </p:cNvSpPr>
          <p:nvPr>
            <p:ph type="dt" sz="half" idx="10"/>
          </p:nvPr>
        </p:nvSpPr>
        <p:spPr/>
        <p:txBody>
          <a:bodyPr/>
          <a:lstStyle/>
          <a:p>
            <a:r>
              <a:rPr lang="en-US" dirty="0"/>
              <a:t>11.07.2019</a:t>
            </a:r>
          </a:p>
        </p:txBody>
      </p:sp>
      <p:sp>
        <p:nvSpPr>
          <p:cNvPr id="11" name="Text Placeholder 6">
            <a:extLst>
              <a:ext uri="{FF2B5EF4-FFF2-40B4-BE49-F238E27FC236}">
                <a16:creationId xmlns:a16="http://schemas.microsoft.com/office/drawing/2014/main" id="{42C89762-D338-4381-8F62-7124CD429313}"/>
              </a:ext>
            </a:extLst>
          </p:cNvPr>
          <p:cNvSpPr txBox="1">
            <a:spLocks/>
          </p:cNvSpPr>
          <p:nvPr/>
        </p:nvSpPr>
        <p:spPr>
          <a:xfrm>
            <a:off x="778643" y="3923063"/>
            <a:ext cx="10970012" cy="221017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cs typeface="Segoe UI Semibold" panose="020B0702040204020203" pitchFamily="34" charset="0"/>
              </a:rPr>
              <a:t>The function returned 10 results that had a confidence higher than 75% and had a popularity lower than .5%</a:t>
            </a:r>
          </a:p>
          <a:p>
            <a:r>
              <a:rPr lang="en-US" sz="1700" dirty="0">
                <a:cs typeface="Segoe UI Semibold" panose="020B0702040204020203" pitchFamily="34" charset="0"/>
              </a:rPr>
              <a:t>The lower the popularity, the less “liked” the movie is</a:t>
            </a:r>
          </a:p>
          <a:p>
            <a:r>
              <a:rPr lang="en-US" sz="1700" dirty="0">
                <a:cs typeface="Segoe UI Semibold" panose="020B0702040204020203" pitchFamily="34" charset="0"/>
              </a:rPr>
              <a:t>The higher the confidence, the more likely it is that the user will the movie.</a:t>
            </a:r>
          </a:p>
          <a:p>
            <a:r>
              <a:rPr lang="en-US" sz="1700" dirty="0">
                <a:cs typeface="Segoe UI Semibold" panose="020B0702040204020203" pitchFamily="34" charset="0"/>
              </a:rPr>
              <a:t>Setting confidence too high or popularity too low may not return enough results. To fix, increase the number of movies in the list of likes, or adjust the parameters (increase popularity or decrease confidence)</a:t>
            </a:r>
            <a:endParaRPr lang="en-US" dirty="0"/>
          </a:p>
        </p:txBody>
      </p:sp>
    </p:spTree>
    <p:extLst>
      <p:ext uri="{BB962C8B-B14F-4D97-AF65-F5344CB8AC3E}">
        <p14:creationId xmlns:p14="http://schemas.microsoft.com/office/powerpoint/2010/main" val="4080312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6C22-D0C4-4D8E-86F7-1A902F1CA7AB}"/>
              </a:ext>
            </a:extLst>
          </p:cNvPr>
          <p:cNvSpPr>
            <a:spLocks noGrp="1"/>
          </p:cNvSpPr>
          <p:nvPr>
            <p:ph type="title"/>
          </p:nvPr>
        </p:nvSpPr>
        <p:spPr>
          <a:xfrm>
            <a:off x="1046923" y="797557"/>
            <a:ext cx="3469660" cy="652969"/>
          </a:xfrm>
          <a:prstGeom prst="rect">
            <a:avLst/>
          </a:prstGeom>
        </p:spPr>
        <p:txBody>
          <a:bodyPr anchor="ctr">
            <a:normAutofit fontScale="90000"/>
          </a:bodyPr>
          <a:lstStyle/>
          <a:p>
            <a:r>
              <a:rPr lang="en-US" dirty="0"/>
              <a:t>Results Analyzed Continued</a:t>
            </a:r>
          </a:p>
        </p:txBody>
      </p:sp>
      <p:sp>
        <p:nvSpPr>
          <p:cNvPr id="3" name="Date Placeholder 2">
            <a:extLst>
              <a:ext uri="{FF2B5EF4-FFF2-40B4-BE49-F238E27FC236}">
                <a16:creationId xmlns:a16="http://schemas.microsoft.com/office/drawing/2014/main" id="{41F813B4-2C3F-45B0-A38D-A3FE79E6D71B}"/>
              </a:ext>
            </a:extLst>
          </p:cNvPr>
          <p:cNvSpPr>
            <a:spLocks noGrp="1"/>
          </p:cNvSpPr>
          <p:nvPr>
            <p:ph type="dt" sz="half" idx="10"/>
          </p:nvPr>
        </p:nvSpPr>
        <p:spPr>
          <a:xfrm>
            <a:off x="10016836" y="5878720"/>
            <a:ext cx="1336964" cy="298800"/>
          </a:xfrm>
          <a:prstGeom prst="rect">
            <a:avLst/>
          </a:prstGeom>
        </p:spPr>
        <p:txBody>
          <a:bodyPr anchor="ctr">
            <a:normAutofit/>
          </a:bodyPr>
          <a:lstStyle/>
          <a:p>
            <a:pPr>
              <a:spcAft>
                <a:spcPts val="600"/>
              </a:spcAft>
            </a:pPr>
            <a:r>
              <a:rPr lang="en-US"/>
              <a:t>11.07.2019</a:t>
            </a:r>
          </a:p>
        </p:txBody>
      </p:sp>
      <p:sp>
        <p:nvSpPr>
          <p:cNvPr id="7" name="Text Placeholder 6">
            <a:extLst>
              <a:ext uri="{FF2B5EF4-FFF2-40B4-BE49-F238E27FC236}">
                <a16:creationId xmlns:a16="http://schemas.microsoft.com/office/drawing/2014/main" id="{1EBE5B37-5B62-411B-BD45-E04DD958A3F9}"/>
              </a:ext>
            </a:extLst>
          </p:cNvPr>
          <p:cNvSpPr>
            <a:spLocks noGrp="1"/>
          </p:cNvSpPr>
          <p:nvPr>
            <p:ph sz="half" idx="2"/>
          </p:nvPr>
        </p:nvSpPr>
        <p:spPr>
          <a:xfrm>
            <a:off x="839788" y="2203414"/>
            <a:ext cx="5157787" cy="3397631"/>
          </a:xfrm>
          <a:prstGeom prst="rect">
            <a:avLst/>
          </a:prstGeom>
        </p:spPr>
        <p:txBody>
          <a:bodyPr>
            <a:normAutofit/>
          </a:bodyPr>
          <a:lstStyle/>
          <a:p>
            <a:r>
              <a:rPr lang="en-US" sz="1600" dirty="0">
                <a:solidFill>
                  <a:schemeClr val="tx1"/>
                </a:solidFill>
              </a:rPr>
              <a:t>Notice that the movies all have 100% confidence and are all in alphabetical order</a:t>
            </a:r>
          </a:p>
          <a:p>
            <a:r>
              <a:rPr lang="en-US" sz="1600" dirty="0">
                <a:solidFill>
                  <a:schemeClr val="tx1"/>
                </a:solidFill>
              </a:rPr>
              <a:t>If the user wants all movies that had 100% confidence, add the all100conf = TRUE argument to the recommend function</a:t>
            </a:r>
          </a:p>
          <a:p>
            <a:r>
              <a:rPr lang="en-US" sz="1600" dirty="0">
                <a:solidFill>
                  <a:schemeClr val="tx1"/>
                </a:solidFill>
              </a:rPr>
              <a:t>This argument revealed 16 more movies with 100% confidence that would otherwise have been missed!</a:t>
            </a:r>
          </a:p>
        </p:txBody>
      </p:sp>
      <p:sp>
        <p:nvSpPr>
          <p:cNvPr id="6" name="TextBox 5">
            <a:extLst>
              <a:ext uri="{FF2B5EF4-FFF2-40B4-BE49-F238E27FC236}">
                <a16:creationId xmlns:a16="http://schemas.microsoft.com/office/drawing/2014/main" id="{0E9AD539-C91B-43BC-9C19-077831B8C0CB}"/>
              </a:ext>
            </a:extLst>
          </p:cNvPr>
          <p:cNvSpPr txBox="1"/>
          <p:nvPr/>
        </p:nvSpPr>
        <p:spPr>
          <a:xfrm>
            <a:off x="6195110" y="1220643"/>
            <a:ext cx="5798127" cy="459767"/>
          </a:xfrm>
          <a:prstGeom prst="rect">
            <a:avLst/>
          </a:prstGeom>
        </p:spPr>
        <p:txBody>
          <a:bodyPr rtlCol="0" anchor="b">
            <a:normAutofit/>
          </a:bodyPr>
          <a:lstStyle/>
          <a:p>
            <a:pPr>
              <a:spcAft>
                <a:spcPts val="600"/>
              </a:spcAft>
            </a:pPr>
            <a:r>
              <a:rPr lang="en-US" sz="2400" dirty="0"/>
              <a:t>Recommendations After all100conf = TRUE</a:t>
            </a:r>
          </a:p>
        </p:txBody>
      </p:sp>
      <p:pic>
        <p:nvPicPr>
          <p:cNvPr id="18" name="Picture Placeholder 17">
            <a:extLst>
              <a:ext uri="{FF2B5EF4-FFF2-40B4-BE49-F238E27FC236}">
                <a16:creationId xmlns:a16="http://schemas.microsoft.com/office/drawing/2014/main" id="{FA9DAA9F-5926-4BC1-8F7B-06E0B1C2F013}"/>
              </a:ext>
            </a:extLst>
          </p:cNvPr>
          <p:cNvPicPr>
            <a:picLocks noGrp="1" noChangeAspect="1"/>
          </p:cNvPicPr>
          <p:nvPr>
            <p:ph sz="quarter" idx="4"/>
          </p:nvPr>
        </p:nvPicPr>
        <p:blipFill rotWithShape="1">
          <a:blip r:embed="rId2"/>
          <a:stretch/>
        </p:blipFill>
        <p:spPr>
          <a:xfrm>
            <a:off x="6095999" y="1785976"/>
            <a:ext cx="5996348" cy="3088119"/>
          </a:xfrm>
          <a:prstGeom prst="rect">
            <a:avLst/>
          </a:prstGeom>
          <a:noFill/>
        </p:spPr>
      </p:pic>
    </p:spTree>
    <p:extLst>
      <p:ext uri="{BB962C8B-B14F-4D97-AF65-F5344CB8AC3E}">
        <p14:creationId xmlns:p14="http://schemas.microsoft.com/office/powerpoint/2010/main" val="3434358559"/>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57523fea-2fc4-4415-84a4-91c1a714474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5EAE60592F6A041A0153DD7CF658E38" ma:contentTypeVersion="8" ma:contentTypeDescription="Create a new document." ma:contentTypeScope="" ma:versionID="425b0c918e521bdc31e885a869b15bae">
  <xsd:schema xmlns:xsd="http://www.w3.org/2001/XMLSchema" xmlns:xs="http://www.w3.org/2001/XMLSchema" xmlns:p="http://schemas.microsoft.com/office/2006/metadata/properties" xmlns:ns3="57523fea-2fc4-4415-84a4-91c1a714474a" targetNamespace="http://schemas.microsoft.com/office/2006/metadata/properties" ma:root="true" ma:fieldsID="9ca5410240a2242d222268a3fec1dfc7" ns3:_="">
    <xsd:import namespace="57523fea-2fc4-4415-84a4-91c1a714474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523fea-2fc4-4415-84a4-91c1a71447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743C61-8CA7-48FF-B2A3-6055DA854CF6}">
  <ds:schemaRefs>
    <ds:schemaRef ds:uri="http://schemas.microsoft.com/sharepoint/v3/contenttype/forms"/>
  </ds:schemaRefs>
</ds:datastoreItem>
</file>

<file path=customXml/itemProps2.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57523fea-2fc4-4415-84a4-91c1a714474a"/>
  </ds:schemaRefs>
</ds:datastoreItem>
</file>

<file path=customXml/itemProps3.xml><?xml version="1.0" encoding="utf-8"?>
<ds:datastoreItem xmlns:ds="http://schemas.openxmlformats.org/officeDocument/2006/customXml" ds:itemID="{56C92FA3-0EB4-4C47-A5CD-89648B3F25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523fea-2fc4-4415-84a4-91c1a71447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0</TotalTime>
  <Words>605</Words>
  <Application>Microsoft Office PowerPoint</Application>
  <PresentationFormat>Widescreen</PresentationFormat>
  <Paragraphs>81</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Courier New</vt:lpstr>
      <vt:lpstr>Gill Sans MT</vt:lpstr>
      <vt:lpstr>Segoe UI Light</vt:lpstr>
      <vt:lpstr>Office Theme</vt:lpstr>
      <vt:lpstr>Obscure Movie Recommendation Engine</vt:lpstr>
      <vt:lpstr>The Perfect Movie Recommender is Imperfect </vt:lpstr>
      <vt:lpstr>Data Overview </vt:lpstr>
      <vt:lpstr>How Does It Work?</vt:lpstr>
      <vt:lpstr>Walkthrough Using My Favorite Movies </vt:lpstr>
      <vt:lpstr>Inputting Movies</vt:lpstr>
      <vt:lpstr>Specifying Parameters</vt:lpstr>
      <vt:lpstr>Results Analyzed</vt:lpstr>
      <vt:lpstr>Results Analyzed Continued</vt:lpstr>
      <vt:lpstr>Potential Improvements </vt:lpstr>
      <vt:lpstr>Bonus! GUI for Recommendation Engine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2019-11-07T01:18:36Z</dcterms:created>
  <dcterms:modified xsi:type="dcterms:W3CDTF">2019-11-09T03:04:51Z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0x01010055EAE60592F6A041A0153DD7CF658E38</vt:lpwstr>
  </property>
</Properties>
</file>